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25203150" cy="18002250"/>
  <p:notesSz cx="6797675" cy="9874250"/>
  <p:defaultTextStyle>
    <a:defPPr>
      <a:defRPr lang="bg-BG"/>
    </a:defPPr>
    <a:lvl1pPr marL="0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1pPr>
    <a:lvl2pPr marL="1234394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2pPr>
    <a:lvl3pPr marL="2468789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3pPr>
    <a:lvl4pPr marL="3703183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4pPr>
    <a:lvl5pPr marL="4937577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5pPr>
    <a:lvl6pPr marL="6171971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6pPr>
    <a:lvl7pPr marL="7406366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7pPr>
    <a:lvl8pPr marL="8640760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8pPr>
    <a:lvl9pPr marL="9875154" algn="l" defTabSz="2468789" rtl="0" eaLnBrk="1" latinLnBrk="0" hangingPunct="1">
      <a:defRPr sz="4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670">
          <p15:clr>
            <a:srgbClr val="A4A3A4"/>
          </p15:clr>
        </p15:guide>
        <p15:guide id="2" pos="793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10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35" d="100"/>
          <a:sy n="35" d="100"/>
        </p:scale>
        <p:origin x="16" y="16"/>
      </p:cViewPr>
      <p:guideLst>
        <p:guide orient="horz" pos="5670"/>
        <p:guide pos="7938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7" d="100"/>
          <a:sy n="67" d="100"/>
        </p:scale>
        <p:origin x="-3276" y="-96"/>
      </p:cViewPr>
      <p:guideLst>
        <p:guide orient="horz" pos="3110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AD070-36F1-4A8B-A0A8-24F1E424AB8D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89FF4A-8EE7-48E4-9156-2467BA27D94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9754267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93F9C-8160-4F9F-BA5B-A75F7CDB653F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08038" y="741363"/>
            <a:ext cx="5181600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90269"/>
            <a:ext cx="5438140" cy="444341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8824"/>
            <a:ext cx="2945659" cy="4937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EB8157-8A6F-4093-835B-C7BFC6CE795E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17192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1pPr>
    <a:lvl2pPr marL="1234394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2pPr>
    <a:lvl3pPr marL="2468789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3pPr>
    <a:lvl4pPr marL="3703183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4pPr>
    <a:lvl5pPr marL="4937577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5pPr>
    <a:lvl6pPr marL="6171971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6pPr>
    <a:lvl7pPr marL="7406366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7pPr>
    <a:lvl8pPr marL="8640760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8pPr>
    <a:lvl9pPr marL="9875154" algn="l" defTabSz="2468789" rtl="0" eaLnBrk="1" latinLnBrk="0" hangingPunct="1">
      <a:defRPr sz="3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808038" y="741363"/>
            <a:ext cx="5181600" cy="37020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7EB8157-8A6F-4093-835B-C7BFC6CE795E}" type="slidenum">
              <a:rPr lang="bg-BG" smtClean="0"/>
              <a:t>1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952249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0236" y="5592368"/>
            <a:ext cx="21422678" cy="38588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0473" y="10201275"/>
            <a:ext cx="17642205" cy="460057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2343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4687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7031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9375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617197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74063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86407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98751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762413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01792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0875" y="11568115"/>
            <a:ext cx="21422678" cy="3575447"/>
          </a:xfrm>
        </p:spPr>
        <p:txBody>
          <a:bodyPr anchor="t"/>
          <a:lstStyle>
            <a:lvl1pPr algn="l">
              <a:defRPr sz="10800" b="1" cap="all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90875" y="7630123"/>
            <a:ext cx="21422678" cy="3937991"/>
          </a:xfrm>
        </p:spPr>
        <p:txBody>
          <a:bodyPr anchor="b"/>
          <a:lstStyle>
            <a:lvl1pPr marL="0" indent="0">
              <a:buNone/>
              <a:defRPr sz="5400">
                <a:solidFill>
                  <a:schemeClr val="tx1">
                    <a:tint val="75000"/>
                  </a:schemeClr>
                </a:solidFill>
              </a:defRPr>
            </a:lvl1pPr>
            <a:lvl2pPr marL="1234394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468789" indent="0">
              <a:buNone/>
              <a:defRPr sz="4200">
                <a:solidFill>
                  <a:schemeClr val="tx1">
                    <a:tint val="75000"/>
                  </a:schemeClr>
                </a:solidFill>
              </a:defRPr>
            </a:lvl3pPr>
            <a:lvl4pPr marL="3703183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4pPr>
            <a:lvl5pPr marL="4937577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5pPr>
            <a:lvl6pPr marL="6171971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6pPr>
            <a:lvl7pPr marL="7406366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7pPr>
            <a:lvl8pPr marL="8640760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8pPr>
            <a:lvl9pPr marL="9875154" indent="0">
              <a:buNone/>
              <a:defRPr sz="3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87409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0158" y="4200527"/>
            <a:ext cx="11131391" cy="11880653"/>
          </a:xfrm>
        </p:spPr>
        <p:txBody>
          <a:bodyPr/>
          <a:lstStyle>
            <a:lvl1pPr>
              <a:defRPr sz="7500"/>
            </a:lvl1pPr>
            <a:lvl2pPr>
              <a:defRPr sz="6600"/>
            </a:lvl2pPr>
            <a:lvl3pPr>
              <a:defRPr sz="54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811601" y="4200527"/>
            <a:ext cx="11131391" cy="11880653"/>
          </a:xfrm>
        </p:spPr>
        <p:txBody>
          <a:bodyPr/>
          <a:lstStyle>
            <a:lvl1pPr>
              <a:defRPr sz="7500"/>
            </a:lvl1pPr>
            <a:lvl2pPr>
              <a:defRPr sz="6600"/>
            </a:lvl2pPr>
            <a:lvl3pPr>
              <a:defRPr sz="540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140175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158" y="4029672"/>
            <a:ext cx="11135768" cy="1679376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34394" indent="0">
              <a:buNone/>
              <a:defRPr sz="5400" b="1"/>
            </a:lvl2pPr>
            <a:lvl3pPr marL="2468789" indent="0">
              <a:buNone/>
              <a:defRPr sz="4800" b="1"/>
            </a:lvl3pPr>
            <a:lvl4pPr marL="3703183" indent="0">
              <a:buNone/>
              <a:defRPr sz="4200" b="1"/>
            </a:lvl4pPr>
            <a:lvl5pPr marL="4937577" indent="0">
              <a:buNone/>
              <a:defRPr sz="4200" b="1"/>
            </a:lvl5pPr>
            <a:lvl6pPr marL="6171971" indent="0">
              <a:buNone/>
              <a:defRPr sz="4200" b="1"/>
            </a:lvl6pPr>
            <a:lvl7pPr marL="7406366" indent="0">
              <a:buNone/>
              <a:defRPr sz="4200" b="1"/>
            </a:lvl7pPr>
            <a:lvl8pPr marL="8640760" indent="0">
              <a:buNone/>
              <a:defRPr sz="4200" b="1"/>
            </a:lvl8pPr>
            <a:lvl9pPr marL="9875154" indent="0">
              <a:buNone/>
              <a:defRPr sz="4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0158" y="5709048"/>
            <a:ext cx="11135768" cy="10372131"/>
          </a:xfrm>
        </p:spPr>
        <p:txBody>
          <a:bodyPr/>
          <a:lstStyle>
            <a:lvl1pPr>
              <a:defRPr sz="6600"/>
            </a:lvl1pPr>
            <a:lvl2pPr>
              <a:defRPr sz="54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802853" y="4029672"/>
            <a:ext cx="11140142" cy="1679376"/>
          </a:xfrm>
        </p:spPr>
        <p:txBody>
          <a:bodyPr anchor="b"/>
          <a:lstStyle>
            <a:lvl1pPr marL="0" indent="0">
              <a:buNone/>
              <a:defRPr sz="6600" b="1"/>
            </a:lvl1pPr>
            <a:lvl2pPr marL="1234394" indent="0">
              <a:buNone/>
              <a:defRPr sz="5400" b="1"/>
            </a:lvl2pPr>
            <a:lvl3pPr marL="2468789" indent="0">
              <a:buNone/>
              <a:defRPr sz="4800" b="1"/>
            </a:lvl3pPr>
            <a:lvl4pPr marL="3703183" indent="0">
              <a:buNone/>
              <a:defRPr sz="4200" b="1"/>
            </a:lvl4pPr>
            <a:lvl5pPr marL="4937577" indent="0">
              <a:buNone/>
              <a:defRPr sz="4200" b="1"/>
            </a:lvl5pPr>
            <a:lvl6pPr marL="6171971" indent="0">
              <a:buNone/>
              <a:defRPr sz="4200" b="1"/>
            </a:lvl6pPr>
            <a:lvl7pPr marL="7406366" indent="0">
              <a:buNone/>
              <a:defRPr sz="4200" b="1"/>
            </a:lvl7pPr>
            <a:lvl8pPr marL="8640760" indent="0">
              <a:buNone/>
              <a:defRPr sz="4200" b="1"/>
            </a:lvl8pPr>
            <a:lvl9pPr marL="9875154" indent="0">
              <a:buNone/>
              <a:defRPr sz="4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802853" y="5709048"/>
            <a:ext cx="11140142" cy="10372131"/>
          </a:xfrm>
        </p:spPr>
        <p:txBody>
          <a:bodyPr/>
          <a:lstStyle>
            <a:lvl1pPr>
              <a:defRPr sz="6600"/>
            </a:lvl1pPr>
            <a:lvl2pPr>
              <a:defRPr sz="5400"/>
            </a:lvl2pPr>
            <a:lvl3pPr>
              <a:defRPr sz="4800"/>
            </a:lvl3pPr>
            <a:lvl4pPr>
              <a:defRPr sz="4200"/>
            </a:lvl4pPr>
            <a:lvl5pPr>
              <a:defRPr sz="4200"/>
            </a:lvl5pPr>
            <a:lvl6pPr>
              <a:defRPr sz="4200"/>
            </a:lvl6pPr>
            <a:lvl7pPr>
              <a:defRPr sz="4200"/>
            </a:lvl7pPr>
            <a:lvl8pPr>
              <a:defRPr sz="4200"/>
            </a:lvl8pPr>
            <a:lvl9pPr>
              <a:defRPr sz="4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4583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7627230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270668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0160" y="716756"/>
            <a:ext cx="8291662" cy="3050381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53732" y="716758"/>
            <a:ext cx="14089261" cy="15364421"/>
          </a:xfrm>
        </p:spPr>
        <p:txBody>
          <a:bodyPr/>
          <a:lstStyle>
            <a:lvl1pPr>
              <a:defRPr sz="8700"/>
            </a:lvl1pPr>
            <a:lvl2pPr>
              <a:defRPr sz="7500"/>
            </a:lvl2pPr>
            <a:lvl3pPr>
              <a:defRPr sz="6600"/>
            </a:lvl3pPr>
            <a:lvl4pPr>
              <a:defRPr sz="5400"/>
            </a:lvl4pPr>
            <a:lvl5pPr>
              <a:defRPr sz="5400"/>
            </a:lvl5pPr>
            <a:lvl6pPr>
              <a:defRPr sz="5400"/>
            </a:lvl6pPr>
            <a:lvl7pPr>
              <a:defRPr sz="5400"/>
            </a:lvl7pPr>
            <a:lvl8pPr>
              <a:defRPr sz="5400"/>
            </a:lvl8pPr>
            <a:lvl9pPr>
              <a:defRPr sz="5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60160" y="3767139"/>
            <a:ext cx="8291662" cy="12314040"/>
          </a:xfrm>
        </p:spPr>
        <p:txBody>
          <a:bodyPr/>
          <a:lstStyle>
            <a:lvl1pPr marL="0" indent="0">
              <a:buNone/>
              <a:defRPr sz="3900"/>
            </a:lvl1pPr>
            <a:lvl2pPr marL="1234394" indent="0">
              <a:buNone/>
              <a:defRPr sz="3300"/>
            </a:lvl2pPr>
            <a:lvl3pPr marL="2468789" indent="0">
              <a:buNone/>
              <a:defRPr sz="2700"/>
            </a:lvl3pPr>
            <a:lvl4pPr marL="3703183" indent="0">
              <a:buNone/>
              <a:defRPr sz="2500"/>
            </a:lvl4pPr>
            <a:lvl5pPr marL="4937577" indent="0">
              <a:buNone/>
              <a:defRPr sz="2500"/>
            </a:lvl5pPr>
            <a:lvl6pPr marL="6171971" indent="0">
              <a:buNone/>
              <a:defRPr sz="2500"/>
            </a:lvl6pPr>
            <a:lvl7pPr marL="7406366" indent="0">
              <a:buNone/>
              <a:defRPr sz="2500"/>
            </a:lvl7pPr>
            <a:lvl8pPr marL="8640760" indent="0">
              <a:buNone/>
              <a:defRPr sz="2500"/>
            </a:lvl8pPr>
            <a:lvl9pPr marL="9875154" indent="0">
              <a:buNone/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5897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9993" y="12601576"/>
            <a:ext cx="15121890" cy="1487687"/>
          </a:xfrm>
        </p:spPr>
        <p:txBody>
          <a:bodyPr anchor="b"/>
          <a:lstStyle>
            <a:lvl1pPr algn="l">
              <a:defRPr sz="5400" b="1"/>
            </a:lvl1pPr>
          </a:lstStyle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9993" y="1608534"/>
            <a:ext cx="15121890" cy="10801350"/>
          </a:xfrm>
        </p:spPr>
        <p:txBody>
          <a:bodyPr/>
          <a:lstStyle>
            <a:lvl1pPr marL="0" indent="0">
              <a:buNone/>
              <a:defRPr sz="8700"/>
            </a:lvl1pPr>
            <a:lvl2pPr marL="1234394" indent="0">
              <a:buNone/>
              <a:defRPr sz="7500"/>
            </a:lvl2pPr>
            <a:lvl3pPr marL="2468789" indent="0">
              <a:buNone/>
              <a:defRPr sz="6600"/>
            </a:lvl3pPr>
            <a:lvl4pPr marL="3703183" indent="0">
              <a:buNone/>
              <a:defRPr sz="5400"/>
            </a:lvl4pPr>
            <a:lvl5pPr marL="4937577" indent="0">
              <a:buNone/>
              <a:defRPr sz="5400"/>
            </a:lvl5pPr>
            <a:lvl6pPr marL="6171971" indent="0">
              <a:buNone/>
              <a:defRPr sz="5400"/>
            </a:lvl6pPr>
            <a:lvl7pPr marL="7406366" indent="0">
              <a:buNone/>
              <a:defRPr sz="5400"/>
            </a:lvl7pPr>
            <a:lvl8pPr marL="8640760" indent="0">
              <a:buNone/>
              <a:defRPr sz="5400"/>
            </a:lvl8pPr>
            <a:lvl9pPr marL="9875154" indent="0">
              <a:buNone/>
              <a:defRPr sz="5400"/>
            </a:lvl9pPr>
          </a:lstStyle>
          <a:p>
            <a:endParaRPr lang="bg-B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9993" y="14089263"/>
            <a:ext cx="15121890" cy="2112763"/>
          </a:xfrm>
        </p:spPr>
        <p:txBody>
          <a:bodyPr/>
          <a:lstStyle>
            <a:lvl1pPr marL="0" indent="0">
              <a:buNone/>
              <a:defRPr sz="3900"/>
            </a:lvl1pPr>
            <a:lvl2pPr marL="1234394" indent="0">
              <a:buNone/>
              <a:defRPr sz="3300"/>
            </a:lvl2pPr>
            <a:lvl3pPr marL="2468789" indent="0">
              <a:buNone/>
              <a:defRPr sz="2700"/>
            </a:lvl3pPr>
            <a:lvl4pPr marL="3703183" indent="0">
              <a:buNone/>
              <a:defRPr sz="2500"/>
            </a:lvl4pPr>
            <a:lvl5pPr marL="4937577" indent="0">
              <a:buNone/>
              <a:defRPr sz="2500"/>
            </a:lvl5pPr>
            <a:lvl6pPr marL="6171971" indent="0">
              <a:buNone/>
              <a:defRPr sz="2500"/>
            </a:lvl6pPr>
            <a:lvl7pPr marL="7406366" indent="0">
              <a:buNone/>
              <a:defRPr sz="2500"/>
            </a:lvl7pPr>
            <a:lvl8pPr marL="8640760" indent="0">
              <a:buNone/>
              <a:defRPr sz="2500"/>
            </a:lvl8pPr>
            <a:lvl9pPr marL="9875154" indent="0">
              <a:buNone/>
              <a:defRPr sz="2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400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3042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8272284" y="720927"/>
            <a:ext cx="5670709" cy="1536025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60157" y="720927"/>
            <a:ext cx="16592074" cy="1536025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691898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0158" y="720924"/>
            <a:ext cx="22682835" cy="3000375"/>
          </a:xfrm>
          <a:prstGeom prst="rect">
            <a:avLst/>
          </a:prstGeom>
        </p:spPr>
        <p:txBody>
          <a:bodyPr vert="horz" lIns="246879" tIns="123439" rIns="246879" bIns="123439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bg-B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0158" y="4200527"/>
            <a:ext cx="22682835" cy="11880653"/>
          </a:xfrm>
          <a:prstGeom prst="rect">
            <a:avLst/>
          </a:prstGeom>
        </p:spPr>
        <p:txBody>
          <a:bodyPr vert="horz" lIns="246879" tIns="123439" rIns="246879" bIns="12343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bg-B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60158" y="16685422"/>
            <a:ext cx="5880735" cy="958453"/>
          </a:xfrm>
          <a:prstGeom prst="rect">
            <a:avLst/>
          </a:prstGeom>
        </p:spPr>
        <p:txBody>
          <a:bodyPr vert="horz" lIns="246879" tIns="123439" rIns="246879" bIns="123439" rtlCol="0" anchor="ctr"/>
          <a:lstStyle>
            <a:lvl1pPr algn="l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0CBD65-B607-4C4A-A264-869B4C92AC9A}" type="datetimeFigureOut">
              <a:rPr lang="bg-BG" smtClean="0"/>
              <a:t>22.4.2021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611076" y="16685422"/>
            <a:ext cx="7980998" cy="958453"/>
          </a:xfrm>
          <a:prstGeom prst="rect">
            <a:avLst/>
          </a:prstGeom>
        </p:spPr>
        <p:txBody>
          <a:bodyPr vert="horz" lIns="246879" tIns="123439" rIns="246879" bIns="123439" rtlCol="0" anchor="ctr"/>
          <a:lstStyle>
            <a:lvl1pPr algn="ct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8062258" y="16685422"/>
            <a:ext cx="5880735" cy="958453"/>
          </a:xfrm>
          <a:prstGeom prst="rect">
            <a:avLst/>
          </a:prstGeom>
        </p:spPr>
        <p:txBody>
          <a:bodyPr vert="horz" lIns="246879" tIns="123439" rIns="246879" bIns="123439" rtlCol="0" anchor="ctr"/>
          <a:lstStyle>
            <a:lvl1pPr algn="r">
              <a:defRPr sz="3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CF953F-4535-4B81-B90F-02BE71583BC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09678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468789" rtl="0" eaLnBrk="1" latinLnBrk="0" hangingPunct="1">
        <a:spcBef>
          <a:spcPct val="0"/>
        </a:spcBef>
        <a:buNone/>
        <a:defRPr sz="12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25796" indent="-925796" algn="l" defTabSz="2468789" rtl="0" eaLnBrk="1" latinLnBrk="0" hangingPunct="1">
        <a:spcBef>
          <a:spcPct val="20000"/>
        </a:spcBef>
        <a:buFont typeface="Arial" pitchFamily="34" charset="0"/>
        <a:buChar char="•"/>
        <a:defRPr sz="8700" kern="1200">
          <a:solidFill>
            <a:schemeClr val="tx1"/>
          </a:solidFill>
          <a:latin typeface="+mn-lt"/>
          <a:ea typeface="+mn-ea"/>
          <a:cs typeface="+mn-cs"/>
        </a:defRPr>
      </a:lvl1pPr>
      <a:lvl2pPr marL="2005891" indent="-771496" algn="l" defTabSz="2468789" rtl="0" eaLnBrk="1" latinLnBrk="0" hangingPunct="1">
        <a:spcBef>
          <a:spcPct val="20000"/>
        </a:spcBef>
        <a:buFont typeface="Arial" pitchFamily="34" charset="0"/>
        <a:buChar char="–"/>
        <a:defRPr sz="7500" kern="1200">
          <a:solidFill>
            <a:schemeClr val="tx1"/>
          </a:solidFill>
          <a:latin typeface="+mn-lt"/>
          <a:ea typeface="+mn-ea"/>
          <a:cs typeface="+mn-cs"/>
        </a:defRPr>
      </a:lvl2pPr>
      <a:lvl3pPr marL="3085986" indent="-617197" algn="l" defTabSz="2468789" rtl="0" eaLnBrk="1" latinLnBrk="0" hangingPunct="1">
        <a:spcBef>
          <a:spcPct val="20000"/>
        </a:spcBef>
        <a:buFont typeface="Arial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4320380" indent="-617197" algn="l" defTabSz="2468789" rtl="0" eaLnBrk="1" latinLnBrk="0" hangingPunct="1">
        <a:spcBef>
          <a:spcPct val="20000"/>
        </a:spcBef>
        <a:buFont typeface="Arial" pitchFamily="34" charset="0"/>
        <a:buChar char="–"/>
        <a:defRPr sz="5400" kern="1200">
          <a:solidFill>
            <a:schemeClr val="tx1"/>
          </a:solidFill>
          <a:latin typeface="+mn-lt"/>
          <a:ea typeface="+mn-ea"/>
          <a:cs typeface="+mn-cs"/>
        </a:defRPr>
      </a:lvl4pPr>
      <a:lvl5pPr marL="5554774" indent="-617197" algn="l" defTabSz="2468789" rtl="0" eaLnBrk="1" latinLnBrk="0" hangingPunct="1">
        <a:spcBef>
          <a:spcPct val="20000"/>
        </a:spcBef>
        <a:buFont typeface="Arial" pitchFamily="34" charset="0"/>
        <a:buChar char="»"/>
        <a:defRPr sz="5400" kern="1200">
          <a:solidFill>
            <a:schemeClr val="tx1"/>
          </a:solidFill>
          <a:latin typeface="+mn-lt"/>
          <a:ea typeface="+mn-ea"/>
          <a:cs typeface="+mn-cs"/>
        </a:defRPr>
      </a:lvl5pPr>
      <a:lvl6pPr marL="6789169" indent="-617197" algn="l" defTabSz="2468789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6pPr>
      <a:lvl7pPr marL="8023563" indent="-617197" algn="l" defTabSz="2468789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7pPr>
      <a:lvl8pPr marL="9257957" indent="-617197" algn="l" defTabSz="2468789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8pPr>
      <a:lvl9pPr marL="10492351" indent="-617197" algn="l" defTabSz="2468789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1pPr>
      <a:lvl2pPr marL="1234394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468789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703183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577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171971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406366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640760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875154" algn="l" defTabSz="2468789" rtl="0" eaLnBrk="1" latinLnBrk="0" hangingPunct="1"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ufunds.bg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706475"/>
            <a:ext cx="25203150" cy="13295775"/>
          </a:xfrm>
        </p:spPr>
        <p:txBody>
          <a:bodyPr>
            <a:noAutofit/>
          </a:bodyPr>
          <a:lstStyle/>
          <a:p>
            <a:pPr algn="ctr"/>
            <a:br>
              <a:rPr lang="en-US" sz="3600" dirty="0">
                <a:latin typeface="Arial" pitchFamily="34" charset="0"/>
                <a:cs typeface="Arial" pitchFamily="34" charset="0"/>
              </a:rPr>
            </a:br>
            <a:br>
              <a:rPr lang="en-US" sz="3600" dirty="0">
                <a:latin typeface="Arial" pitchFamily="34" charset="0"/>
                <a:cs typeface="Arial" pitchFamily="34" charset="0"/>
              </a:rPr>
            </a:br>
            <a:br>
              <a:rPr lang="bg-BG" sz="3600" dirty="0">
                <a:latin typeface="Arial" pitchFamily="34" charset="0"/>
                <a:cs typeface="Arial" pitchFamily="34" charset="0"/>
              </a:rPr>
            </a:br>
            <a:br>
              <a:rPr lang="bg-BG" sz="3600" dirty="0">
                <a:latin typeface="Arial" pitchFamily="34" charset="0"/>
                <a:cs typeface="Arial" pitchFamily="34" charset="0"/>
              </a:rPr>
            </a:br>
            <a:br>
              <a:rPr lang="bg-BG" sz="3600" dirty="0">
                <a:latin typeface="Arial" pitchFamily="34" charset="0"/>
                <a:cs typeface="Arial" pitchFamily="34" charset="0"/>
              </a:rPr>
            </a:br>
            <a:br>
              <a:rPr lang="bg-BG" sz="3600" dirty="0">
                <a:latin typeface="Arial" pitchFamily="34" charset="0"/>
                <a:cs typeface="Arial" pitchFamily="34" charset="0"/>
              </a:rPr>
            </a:br>
            <a:br>
              <a:rPr lang="en-US" sz="3600" dirty="0">
                <a:latin typeface="Arial" pitchFamily="34" charset="0"/>
                <a:cs typeface="Arial" pitchFamily="34" charset="0"/>
              </a:rPr>
            </a:br>
            <a:br>
              <a:rPr lang="en-US" sz="36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Проект</a:t>
            </a:r>
            <a:r>
              <a:rPr lang="bg-BG" sz="2800" b="1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№ 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BG16RFOP002-2.040-0</a:t>
            </a:r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421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-C01</a:t>
            </a:r>
            <a:b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bg-BG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„</a:t>
            </a: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Подобряване на производствения капацитет на „ВАЛ-БЕГ“ ООД</a:t>
            </a:r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”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Цел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на проекта: е подобряване на производствения капацитет на „ВАЛ-БЕГ“ ООД, посредством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усвояване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нови технологии и увеличаване на производството, чрез придобиване на: екструдер за производство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полиетилен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– 1 брой; UPS за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стабилизиране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електроподаването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– 1 брой 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дизелов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генератор -  1 брой. 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Кратко описание: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за постигане на целите си на развитие „ВАЛ-БЕГ“ ООД планува да изпълни настоящия проект, насочен към  придобиване и въвеждане в експлоатация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висикопроизводителен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Екструдер за производство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полиетилен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с работна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широчина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вала 900мм и максимална производителност до 100кг./час, UPS и Дизелов генератор, необходими за увеличение на производството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пластмасови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пликове 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безаварийната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работа на оборудването. Посредством планираните по проекта инвестиции фирма „ВАЛ-БЕГ“ ООД ще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стабилизира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и ще подобри производствения си капацитет.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Потребности и очаквани резултати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от реализирането на проекта: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основният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резултат от реализация на проекта е подобряване на производствения капацитет на „ВАЛ-БЕГ“ ООД. Други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немаловажни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резултати вследствие на придобиване и въвеждането в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експлоатция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екструдер , UPS 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дизелов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генератор са: нарастване на нетните приходи от продажби; нарастване на производителността на предприятието вследствие на изпълнението на проекта; нарастване на генерирани приходи от износ вследствие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инвестицията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по проекта; намаляване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себестойноста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произвежданите продукти, вследствие на увеличаване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рандемана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, намаляване специфичните разходи на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еденица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продукт за суровини, материали,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енергии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и средства за персонал. Всичко това ще доведе до подобряване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конкурентноста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на фирмата на вътрешния и </a:t>
            </a:r>
            <a:r>
              <a:rPr lang="ru-RU" sz="2800" dirty="0" err="1">
                <a:latin typeface="Arial" pitchFamily="34" charset="0"/>
                <a:cs typeface="Arial" pitchFamily="34" charset="0"/>
              </a:rPr>
              <a:t>международния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пазар.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Бенефициент: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 </a:t>
            </a:r>
            <a:r>
              <a:rPr lang="bg-BG" sz="2800" dirty="0">
                <a:latin typeface="Arial" pitchFamily="34" charset="0"/>
                <a:cs typeface="Arial" pitchFamily="34" charset="0"/>
              </a:rPr>
              <a:t>„ВАЛ-БЕГ“ ООД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Обща стойност: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290 440.00 лв., от които 172 811.80 лв. 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r>
              <a:rPr lang="ru-RU" sz="2800" dirty="0">
                <a:latin typeface="Arial" pitchFamily="34" charset="0"/>
                <a:cs typeface="Arial" pitchFamily="34" charset="0"/>
              </a:rPr>
              <a:t>европейско и 30 496.20 лв. национално съфинансиране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.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Начало: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04.03.2020 г.</a:t>
            </a:r>
            <a:br>
              <a:rPr lang="ru-RU" sz="2800" b="1" dirty="0">
                <a:latin typeface="Arial" pitchFamily="34" charset="0"/>
                <a:cs typeface="Arial" pitchFamily="34" charset="0"/>
              </a:rPr>
            </a:br>
            <a:r>
              <a:rPr lang="ru-RU" sz="2800" b="1" dirty="0">
                <a:latin typeface="Arial" pitchFamily="34" charset="0"/>
                <a:cs typeface="Arial" pitchFamily="34" charset="0"/>
              </a:rPr>
              <a:t>Край: </a:t>
            </a:r>
            <a:r>
              <a:rPr lang="ru-RU" sz="2800" dirty="0">
                <a:latin typeface="Arial" pitchFamily="34" charset="0"/>
                <a:cs typeface="Arial" pitchFamily="34" charset="0"/>
              </a:rPr>
              <a:t>04.03.2021 г.</a:t>
            </a:r>
            <a:br>
              <a:rPr lang="ru-RU" sz="2800" dirty="0">
                <a:latin typeface="Arial" pitchFamily="34" charset="0"/>
                <a:cs typeface="Arial" pitchFamily="34" charset="0"/>
              </a:rPr>
            </a:br>
            <a:br>
              <a:rPr lang="en-US" sz="2800" dirty="0">
                <a:latin typeface="Arial" pitchFamily="34" charset="0"/>
                <a:cs typeface="Arial" pitchFamily="34" charset="0"/>
              </a:rPr>
            </a:br>
            <a:r>
              <a:rPr lang="bg-BG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----------------------------------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---</a:t>
            </a:r>
            <a:r>
              <a:rPr lang="bg-BG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----------------- </a:t>
            </a:r>
            <a:r>
              <a:rPr lang="en-US" sz="2400" i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www.eufunds.bg</a:t>
            </a:r>
            <a:r>
              <a:rPr lang="en-US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------------------------------------------------------ </a:t>
            </a:r>
            <a:br>
              <a:rPr lang="bg-BG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bg-BG" sz="2400" dirty="0">
                <a:effectLst/>
                <a:latin typeface="HebarU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Този документ е създаден с финансовата подкрепа на Оперативна програма „Иновации и конкурентоспособност“ 2014-2020, съфинансирана от Европейския съюз чрез Европейския фонд за регионално развитие по проект №BG16RFOP002-2.040-0421-С01 „Подобряване на производствения капацитет на „ВАЛ-БЕГ“ ООД“. Цялата отговорност за съдържанието на документа се носи от „ВАЛ-БЕГ” ООД и при никакви обстоятелства не може да се приема, че този документ отразява официалното становище на Европейския съюз и Управляващия орган</a:t>
            </a:r>
            <a:r>
              <a:rPr lang="bg-BG" sz="24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bg-BG" sz="2400" dirty="0">
                <a:effectLst/>
                <a:latin typeface="HebarU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ru-RU" sz="5000" dirty="0">
                <a:latin typeface="Arial" pitchFamily="34" charset="0"/>
                <a:cs typeface="Arial" pitchFamily="34" charset="0"/>
              </a:rPr>
            </a:br>
            <a:r>
              <a:rPr lang="ru-RU" sz="50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5000" dirty="0">
                <a:latin typeface="Arial" pitchFamily="34" charset="0"/>
                <a:cs typeface="Arial" pitchFamily="34" charset="0"/>
              </a:rPr>
            </a:br>
            <a:br>
              <a:rPr lang="ru-RU" sz="5400" dirty="0"/>
            </a:br>
            <a:r>
              <a:rPr lang="ru-RU" sz="5400" dirty="0"/>
              <a:t> </a:t>
            </a:r>
            <a:br>
              <a:rPr lang="ru-RU" sz="5400" dirty="0"/>
            </a:br>
            <a:br>
              <a:rPr lang="ru-RU" sz="5000" dirty="0">
                <a:latin typeface="Arial" pitchFamily="34" charset="0"/>
                <a:cs typeface="Arial" pitchFamily="34" charset="0"/>
              </a:rPr>
            </a:br>
            <a:r>
              <a:rPr lang="ru-RU" sz="3900" dirty="0">
                <a:latin typeface="Arial" pitchFamily="34" charset="0"/>
                <a:cs typeface="Arial" pitchFamily="34" charset="0"/>
              </a:rPr>
              <a:t> </a:t>
            </a:r>
            <a:br>
              <a:rPr lang="ru-RU" sz="3900" dirty="0">
                <a:latin typeface="Arial" pitchFamily="34" charset="0"/>
                <a:cs typeface="Arial" pitchFamily="34" charset="0"/>
              </a:rPr>
            </a:br>
            <a:endParaRPr lang="bg-BG" sz="39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ERDF-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" t="641" r="525" b="-5193"/>
          <a:stretch>
            <a:fillRect/>
          </a:stretch>
        </p:blipFill>
        <p:spPr bwMode="auto">
          <a:xfrm>
            <a:off x="2304431" y="1212891"/>
            <a:ext cx="3064841" cy="3095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7" name="Picture 3" descr="logo-bg-cent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4224" y="266370796"/>
            <a:ext cx="9683734" cy="8316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in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FEFAC9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32103" y="936229"/>
            <a:ext cx="3600399" cy="309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folHlink"/>
                </a:solid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accent1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69036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212</TotalTime>
  <Words>437</Words>
  <Application>Microsoft Office PowerPoint</Application>
  <PresentationFormat>По избор</PresentationFormat>
  <Paragraphs>2</Paragraphs>
  <Slides>1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6" baseType="lpstr">
      <vt:lpstr>Arial</vt:lpstr>
      <vt:lpstr>Calibri</vt:lpstr>
      <vt:lpstr>HebarU</vt:lpstr>
      <vt:lpstr>Times New Roman</vt:lpstr>
      <vt:lpstr>Office Theme</vt:lpstr>
      <vt:lpstr>        Проект № BG16RFOP002-2.040-0421-C01 „Подобряване на производствения капацитет на „ВАЛ-БЕГ“ ООД”  Цел на проекта: е подобряване на производствения капацитет на „ВАЛ-БЕГ“ ООД, посредством усвояване на нови технологии и увеличаване на производството, чрез придобиване на: екструдер за производство на полиетилен – 1 брой; UPS за стабилизиране на електроподаването – 1 брой и дизелов генератор -  1 брой.  Кратко описание: за постигане на целите си на развитие „ВАЛ-БЕГ“ ООД планува да изпълни настоящия проект, насочен към  придобиване и въвеждане в експлоатация на висикопроизводителен Екструдер за производство на полиетилен с работна широчина на вала 900мм и максимална производителност до 100кг./час, UPS и Дизелов генератор, необходими за увеличение на производството на пластмасови пликове и безаварийната работа на оборудването. Посредством планираните по проекта инвестиции фирма „ВАЛ-БЕГ“ ООД ще стабилизира и ще подобри производствения си капацитет. Потребности и очаквани резултати от реализирането на проекта: основният резултат от реализация на проекта е подобряване на производствения капацитет на „ВАЛ-БЕГ“ ООД. Други немаловажни резултати вследствие на придобиване и въвеждането в експлоатция на екструдер , UPS и дизелов генератор са: нарастване на нетните приходи от продажби; нарастване на производителността на предприятието вследствие на изпълнението на проекта; нарастване на генерирани приходи от износ вследствие на инвестицията по проекта; намаляване на себестойноста на произвежданите продукти, вследствие на увеличаване на рандемана, намаляване специфичните разходи на еденица продукт за суровини, материали, енергии и средства за персонал. Всичко това ще доведе до подобряване конкурентноста на фирмата на вътрешния и международния пазар.  Бенефициент: „ВАЛ-БЕГ“ ООД   Обща стойност: 290 440.00 лв., от които 172 811.80 лв.  европейско и 30 496.20 лв. национално съфинансиране.  Начало: 04.03.2020 г. Край: 04.03.2021 г.  ------------------------------------------------------ www.eufunds.bg ------------------------------------------------------   Този документ е създаден с финансовата подкрепа на Оперативна програма „Иновации и конкурентоспособност“ 2014-2020, съфинансирана от Европейския съюз чрез Европейския фонд за регионално развитие по проект №BG16RFOP002-2.040-0421-С01 „Подобряване на производствения капацитет на „ВАЛ-БЕГ“ ООД“. Цялата отговорност за съдържанието на документа се носи от „ВАЛ-БЕГ” ООД и при никакви обстоятелства не може да се приема, че този документ отразява официалното становище на Европейския съюз и Управляващия орган.         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и главна цел: ………………………………………………………..   Бенефициент:…………………………………   Обща стойност: ……………………………………..лв., от които………………….……..лв.  европейско и  …………..……………..лв. национално съфинансиране.   Начало: …………………..г. Край: ……………………...г.</dc:title>
  <dc:creator>iboychev</dc:creator>
  <cp:lastModifiedBy>Пламен Топалов</cp:lastModifiedBy>
  <cp:revision>36</cp:revision>
  <cp:lastPrinted>2015-04-23T13:48:25Z</cp:lastPrinted>
  <dcterms:created xsi:type="dcterms:W3CDTF">2015-04-23T13:21:12Z</dcterms:created>
  <dcterms:modified xsi:type="dcterms:W3CDTF">2021-04-22T06:20:44Z</dcterms:modified>
</cp:coreProperties>
</file>